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</p:sldMasterIdLst>
  <p:handoutMasterIdLst>
    <p:handoutMasterId r:id="rId4"/>
  </p:handoutMasterIdLst>
  <p:sldIdLst>
    <p:sldId id="256" r:id="rId3"/>
  </p:sldIdLst>
  <p:sldSz cx="36576000" cy="25765125"/>
  <p:notesSz cx="6769100" cy="9906000"/>
  <p:defaultTextStyle>
    <a:defPPr>
      <a:defRPr lang="en-US"/>
    </a:defPPr>
    <a:lvl1pPr marL="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1pPr>
    <a:lvl2pPr marL="228682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2pPr>
    <a:lvl3pPr marL="457365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3pPr>
    <a:lvl4pPr marL="686048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4pPr>
    <a:lvl5pPr marL="914730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5pPr>
    <a:lvl6pPr marL="1143413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6pPr>
    <a:lvl7pPr marL="1372096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7pPr>
    <a:lvl8pPr marL="1600778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8pPr>
    <a:lvl9pPr marL="1829461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819"/>
    <a:srgbClr val="FFCB20"/>
    <a:srgbClr val="07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1" d="100"/>
          <a:sy n="21" d="100"/>
        </p:scale>
        <p:origin x="978" y="-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33505" y="0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CCBA97D6-D72E-4537-ACF0-95B494A2FA5F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10145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33505" y="9410145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DF44B147-5391-43E5-9652-B014D6C8322B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40273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3829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114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6846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216655"/>
            <a:ext cx="31089600" cy="8970081"/>
          </a:xfrm>
        </p:spPr>
        <p:txBody>
          <a:bodyPr anchor="b"/>
          <a:lstStyle>
            <a:lvl1pPr algn="ctr"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3532657"/>
            <a:ext cx="27432000" cy="6220606"/>
          </a:xfrm>
        </p:spPr>
        <p:txBody>
          <a:bodyPr/>
          <a:lstStyle>
            <a:lvl1pPr marL="0" indent="0" algn="ctr">
              <a:buNone/>
              <a:defRPr sz="9017"/>
            </a:lvl1pPr>
            <a:lvl2pPr marL="1717655" indent="0" algn="ctr">
              <a:buNone/>
              <a:defRPr sz="7514"/>
            </a:lvl2pPr>
            <a:lvl3pPr marL="3435309" indent="0" algn="ctr">
              <a:buNone/>
              <a:defRPr sz="6762"/>
            </a:lvl3pPr>
            <a:lvl4pPr marL="5152964" indent="0" algn="ctr">
              <a:buNone/>
              <a:defRPr sz="6011"/>
            </a:lvl4pPr>
            <a:lvl5pPr marL="6870619" indent="0" algn="ctr">
              <a:buNone/>
              <a:defRPr sz="6011"/>
            </a:lvl5pPr>
            <a:lvl6pPr marL="8588273" indent="0" algn="ctr">
              <a:buNone/>
              <a:defRPr sz="6011"/>
            </a:lvl6pPr>
            <a:lvl7pPr marL="10305928" indent="0" algn="ctr">
              <a:buNone/>
              <a:defRPr sz="6011"/>
            </a:lvl7pPr>
            <a:lvl8pPr marL="12023583" indent="0" algn="ctr">
              <a:buNone/>
              <a:defRPr sz="6011"/>
            </a:lvl8pPr>
            <a:lvl9pPr marL="13741237" indent="0" algn="ctr">
              <a:buNone/>
              <a:defRPr sz="60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3457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047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423397"/>
            <a:ext cx="31546800" cy="10717574"/>
          </a:xfrm>
        </p:spPr>
        <p:txBody>
          <a:bodyPr anchor="b"/>
          <a:lstStyle>
            <a:lvl1pPr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7242363"/>
            <a:ext cx="31546800" cy="5636119"/>
          </a:xfrm>
        </p:spPr>
        <p:txBody>
          <a:bodyPr/>
          <a:lstStyle>
            <a:lvl1pPr marL="0" indent="0">
              <a:buNone/>
              <a:defRPr sz="9017">
                <a:solidFill>
                  <a:schemeClr val="tx1"/>
                </a:solidFill>
              </a:defRPr>
            </a:lvl1pPr>
            <a:lvl2pPr marL="1717655" indent="0">
              <a:buNone/>
              <a:defRPr sz="7514">
                <a:solidFill>
                  <a:schemeClr val="tx1">
                    <a:tint val="75000"/>
                  </a:schemeClr>
                </a:solidFill>
              </a:defRPr>
            </a:lvl2pPr>
            <a:lvl3pPr marL="3435309" indent="0">
              <a:buNone/>
              <a:defRPr sz="6762">
                <a:solidFill>
                  <a:schemeClr val="tx1">
                    <a:tint val="75000"/>
                  </a:schemeClr>
                </a:solidFill>
              </a:defRPr>
            </a:lvl3pPr>
            <a:lvl4pPr marL="5152964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4pPr>
            <a:lvl5pPr marL="6870619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5pPr>
            <a:lvl6pPr marL="858827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6pPr>
            <a:lvl7pPr marL="10305928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7pPr>
            <a:lvl8pPr marL="1202358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8pPr>
            <a:lvl9pPr marL="13741237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588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483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371760"/>
            <a:ext cx="31546800" cy="49800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316036"/>
            <a:ext cx="15473360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9411428"/>
            <a:ext cx="15473360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316036"/>
            <a:ext cx="15549564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9411428"/>
            <a:ext cx="15549564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4493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673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5299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709707"/>
            <a:ext cx="18516600" cy="18309938"/>
          </a:xfrm>
        </p:spPr>
        <p:txBody>
          <a:bodyPr/>
          <a:lstStyle>
            <a:lvl1pPr>
              <a:defRPr sz="12022"/>
            </a:lvl1pPr>
            <a:lvl2pPr>
              <a:defRPr sz="10519"/>
            </a:lvl2pPr>
            <a:lvl3pPr>
              <a:defRPr sz="9017"/>
            </a:lvl3pPr>
            <a:lvl4pPr>
              <a:defRPr sz="7514"/>
            </a:lvl4pPr>
            <a:lvl5pPr>
              <a:defRPr sz="7514"/>
            </a:lvl5pPr>
            <a:lvl6pPr>
              <a:defRPr sz="7514"/>
            </a:lvl6pPr>
            <a:lvl7pPr>
              <a:defRPr sz="7514"/>
            </a:lvl7pPr>
            <a:lvl8pPr>
              <a:defRPr sz="7514"/>
            </a:lvl8pPr>
            <a:lvl9pPr>
              <a:defRPr sz="751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01071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709707"/>
            <a:ext cx="18516600" cy="18309938"/>
          </a:xfrm>
        </p:spPr>
        <p:txBody>
          <a:bodyPr anchor="t"/>
          <a:lstStyle>
            <a:lvl1pPr marL="0" indent="0">
              <a:buNone/>
              <a:defRPr sz="12022"/>
            </a:lvl1pPr>
            <a:lvl2pPr marL="1717655" indent="0">
              <a:buNone/>
              <a:defRPr sz="10519"/>
            </a:lvl2pPr>
            <a:lvl3pPr marL="3435309" indent="0">
              <a:buNone/>
              <a:defRPr sz="9017"/>
            </a:lvl3pPr>
            <a:lvl4pPr marL="5152964" indent="0">
              <a:buNone/>
              <a:defRPr sz="7514"/>
            </a:lvl4pPr>
            <a:lvl5pPr marL="6870619" indent="0">
              <a:buNone/>
              <a:defRPr sz="7514"/>
            </a:lvl5pPr>
            <a:lvl6pPr marL="8588273" indent="0">
              <a:buNone/>
              <a:defRPr sz="7514"/>
            </a:lvl6pPr>
            <a:lvl7pPr marL="10305928" indent="0">
              <a:buNone/>
              <a:defRPr sz="7514"/>
            </a:lvl7pPr>
            <a:lvl8pPr marL="12023583" indent="0">
              <a:buNone/>
              <a:defRPr sz="7514"/>
            </a:lvl8pPr>
            <a:lvl9pPr marL="13741237" indent="0">
              <a:buNone/>
              <a:defRPr sz="7514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5744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2129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371755"/>
            <a:ext cx="7886700" cy="218347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371755"/>
            <a:ext cx="23202900" cy="2183475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67094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4006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49C5C-A6D8-465A-A92C-2DD9AB21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200" y="1374674"/>
            <a:ext cx="31547601" cy="498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C28DB-6BEF-408D-8646-1CC33CFF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200" y="6857618"/>
            <a:ext cx="31547601" cy="1634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8F110-7188-40A8-91BC-E56620996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4200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1F21B-D086-402C-9595-C18B44F1D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114604" y="23879879"/>
            <a:ext cx="12346802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04D3B-73E4-4A12-AAF8-1C6848E8D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830599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200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4" r:id="rId2"/>
    <p:sldLayoutId id="2147483707" r:id="rId3"/>
  </p:sldLayoutIdLst>
  <p:txStyles>
    <p:titleStyle>
      <a:lvl1pPr algn="l" defTabSz="4524634" rtl="0" eaLnBrk="1" latinLnBrk="0" hangingPunct="1">
        <a:lnSpc>
          <a:spcPct val="90000"/>
        </a:lnSpc>
        <a:spcBef>
          <a:spcPct val="0"/>
        </a:spcBef>
        <a:buNone/>
        <a:defRPr sz="21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31159" indent="-1131159" algn="l" defTabSz="4524634" rtl="0" eaLnBrk="1" latinLnBrk="0" hangingPunct="1">
        <a:lnSpc>
          <a:spcPct val="90000"/>
        </a:lnSpc>
        <a:spcBef>
          <a:spcPts val="4948"/>
        </a:spcBef>
        <a:buFont typeface="Arial" panose="020B0604020202020204" pitchFamily="34" charset="0"/>
        <a:buChar char="•"/>
        <a:defRPr sz="13855" kern="1200">
          <a:solidFill>
            <a:schemeClr val="tx1"/>
          </a:solidFill>
          <a:latin typeface="+mn-lt"/>
          <a:ea typeface="+mn-ea"/>
          <a:cs typeface="+mn-cs"/>
        </a:defRPr>
      </a:lvl1pPr>
      <a:lvl2pPr marL="3393476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11876" kern="1200">
          <a:solidFill>
            <a:schemeClr val="tx1"/>
          </a:solidFill>
          <a:latin typeface="+mn-lt"/>
          <a:ea typeface="+mn-ea"/>
          <a:cs typeface="+mn-cs"/>
        </a:defRPr>
      </a:lvl2pPr>
      <a:lvl3pPr marL="5655793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9896" kern="1200">
          <a:solidFill>
            <a:schemeClr val="tx1"/>
          </a:solidFill>
          <a:latin typeface="+mn-lt"/>
          <a:ea typeface="+mn-ea"/>
          <a:cs typeface="+mn-cs"/>
        </a:defRPr>
      </a:lvl3pPr>
      <a:lvl4pPr marL="7918110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10180427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2442744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4705061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6967378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9229695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1pPr>
      <a:lvl2pPr marL="2262317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2pPr>
      <a:lvl3pPr marL="4524634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3pPr>
      <a:lvl4pPr marL="6786951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9049268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1311585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3573902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5836219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8098536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371760"/>
            <a:ext cx="31546800" cy="4980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6858772"/>
            <a:ext cx="31546800" cy="1634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2022/05/27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3880460"/>
            <a:ext cx="123444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59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3435309" rtl="0" eaLnBrk="1" latinLnBrk="0" hangingPunct="1">
        <a:lnSpc>
          <a:spcPct val="90000"/>
        </a:lnSpc>
        <a:spcBef>
          <a:spcPct val="0"/>
        </a:spcBef>
        <a:buNone/>
        <a:defRPr sz="165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8827" indent="-858827" algn="l" defTabSz="3435309" rtl="0" eaLnBrk="1" latinLnBrk="0" hangingPunct="1">
        <a:lnSpc>
          <a:spcPct val="90000"/>
        </a:lnSpc>
        <a:spcBef>
          <a:spcPts val="3757"/>
        </a:spcBef>
        <a:buFont typeface="Arial" panose="020B0604020202020204" pitchFamily="34" charset="0"/>
        <a:buChar char="•"/>
        <a:defRPr sz="10519" kern="1200">
          <a:solidFill>
            <a:schemeClr val="tx1"/>
          </a:solidFill>
          <a:latin typeface="+mn-lt"/>
          <a:ea typeface="+mn-ea"/>
          <a:cs typeface="+mn-cs"/>
        </a:defRPr>
      </a:lvl1pPr>
      <a:lvl2pPr marL="2576482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9017" kern="1200">
          <a:solidFill>
            <a:schemeClr val="tx1"/>
          </a:solidFill>
          <a:latin typeface="+mn-lt"/>
          <a:ea typeface="+mn-ea"/>
          <a:cs typeface="+mn-cs"/>
        </a:defRPr>
      </a:lvl2pPr>
      <a:lvl3pPr marL="4294137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7514" kern="1200">
          <a:solidFill>
            <a:schemeClr val="tx1"/>
          </a:solidFill>
          <a:latin typeface="+mn-lt"/>
          <a:ea typeface="+mn-ea"/>
          <a:cs typeface="+mn-cs"/>
        </a:defRPr>
      </a:lvl3pPr>
      <a:lvl4pPr marL="601179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7729446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944710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116475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882410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460006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1pPr>
      <a:lvl2pPr marL="1717655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2pPr>
      <a:lvl3pPr marL="343530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3pPr>
      <a:lvl4pPr marL="5152964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687061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858827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0305928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02358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3741237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5CB936-9161-437F-B093-8E6CDDB01AA1}"/>
              </a:ext>
            </a:extLst>
          </p:cNvPr>
          <p:cNvSpPr txBox="1">
            <a:spLocks/>
          </p:cNvSpPr>
          <p:nvPr/>
        </p:nvSpPr>
        <p:spPr>
          <a:xfrm>
            <a:off x="135466" y="5966050"/>
            <a:ext cx="36305067" cy="20651807"/>
          </a:xfrm>
          <a:prstGeom prst="rect">
            <a:avLst/>
          </a:prstGeom>
        </p:spPr>
        <p:txBody>
          <a:bodyPr wrap="square" lIns="91440" tIns="0" rIns="91440" bIns="36576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8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Wellness – 5 ways to deal with Stress and Anxiety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 sz="8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ZA" sz="5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‘unhijack’ yourself when you in a fight, flight or freeze response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amygdala, the emotional centre of the brain, is the trigger point.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 in this hijacked state, you still have options. There’s no need to stay hijacked, you can still choose   </a:t>
            </a:r>
          </a:p>
          <a:p>
            <a:pPr lvl="1" algn="just"/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alternative actions; the chemicals do not persist.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has shown that they dissipate in three to six seconds!</a:t>
            </a:r>
            <a:endParaRPr lang="en-GB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ZA" sz="5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brain is neuroplastic—it can change and regrow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Neuroplasticity by definition means the brain is soft and adaptable, changing moment by moment of every day.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we consciously direct our thinking, we can wire out toxic patterns of thinking and replace them with healthy thoughts.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ZA" sz="5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Procrastination is linked to anxiety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– set reasonable goals &amp; time periods - Smaller manageable tasks.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Stick to your plan &amp; try to complete at least one task. </a:t>
            </a:r>
          </a:p>
          <a:p>
            <a:pPr marL="2972627" lvl="1" indent="-6858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Tackle difficult things first.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ZA" sz="5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ZA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  </a:t>
            </a:r>
            <a:r>
              <a:rPr lang="en-ZA" sz="5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productive but fail to prioritise can create stress triggers</a:t>
            </a:r>
          </a:p>
          <a:p>
            <a:pPr marL="2858327" lvl="1" indent="-5715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Acknowledge your replacement behaviours – little activities that delay your most important tasks.</a:t>
            </a:r>
          </a:p>
          <a:p>
            <a:pPr marL="2858327" lvl="1" indent="-5715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Carefully prioritising your work so that  can dedicate time to the most pressing tasks on your list.</a:t>
            </a:r>
          </a:p>
          <a:p>
            <a:pPr marL="2858327" lvl="1" indent="-5715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Draw-up a priority list.     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ZA" sz="5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	  Breath – Did you know that we can reduce anxiety just by breathing?</a:t>
            </a:r>
          </a:p>
          <a:p>
            <a:pPr marL="2858327" lvl="1" indent="-5715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Breathing takes oxygen to the brain – it helps you to think more clearly.</a:t>
            </a:r>
          </a:p>
          <a:p>
            <a:pPr marL="2858327" lvl="1" indent="-5715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 relaxes the brain (which should be exercised) allowing your thoughts to be clearer … because it also increases the flow of  blood to your brain – and prevents you from ‘going blank’.</a:t>
            </a:r>
          </a:p>
          <a:p>
            <a:pPr marL="2858327" lvl="1" indent="-571500" algn="just">
              <a:buFont typeface="Arial" panose="020B0604020202020204" pitchFamily="34" charset="0"/>
              <a:buChar char="•"/>
            </a:pPr>
            <a:r>
              <a:rPr lang="en-ZA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direct result of the above, anxiety is lowered, because you are thinking more clearly.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SUCCESS MATTERS! YOU CAN CHANGE </a:t>
            </a:r>
            <a:r>
              <a:rPr lang="en-GB" sz="5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YOUR  WORLD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 Learning Development Unit, </a:t>
            </a:r>
            <a:r>
              <a:rPr lang="en-GB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NORTH CAMPUS, R-BLOCK, R106, T: 041 504 3241/ 9055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16138341" y="0"/>
            <a:ext cx="4802906" cy="147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</a:rPr>
              <a:t>LT Collab</a:t>
            </a:r>
          </a:p>
        </p:txBody>
      </p:sp>
      <p:pic>
        <p:nvPicPr>
          <p:cNvPr id="1026" name="Picture 2" descr="Pin on Motivational Quotes">
            <a:extLst>
              <a:ext uri="{FF2B5EF4-FFF2-40B4-BE49-F238E27FC236}">
                <a16:creationId xmlns:a16="http://schemas.microsoft.com/office/drawing/2014/main" id="{AF8EB43F-A1D2-44A7-8061-9A1E89628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3" y="291907"/>
            <a:ext cx="5750477" cy="567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64188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</TotalTime>
  <Words>176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Rounded MT Bold</vt:lpstr>
      <vt:lpstr>Avenir LT 65 Medium</vt:lpstr>
      <vt:lpstr>Calibri</vt:lpstr>
      <vt:lpstr>Calibri Light</vt:lpstr>
      <vt:lpstr>Custom Design</vt:lpstr>
      <vt:lpstr>1_Custom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Header</dc:title>
  <dc:creator>Juliana Jangara</dc:creator>
  <cp:lastModifiedBy>de Vega, Francisco (Mr) (Summerstrand Campus North)</cp:lastModifiedBy>
  <cp:revision>175</cp:revision>
  <cp:lastPrinted>2019-02-01T10:33:18Z</cp:lastPrinted>
  <dcterms:created xsi:type="dcterms:W3CDTF">2017-08-31T14:33:33Z</dcterms:created>
  <dcterms:modified xsi:type="dcterms:W3CDTF">2022-05-27T08:30:57Z</dcterms:modified>
</cp:coreProperties>
</file>